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31" r:id="rId3"/>
  </p:sldMasterIdLst>
  <p:sldIdLst>
    <p:sldId id="256" r:id="rId4"/>
    <p:sldId id="266" r:id="rId5"/>
    <p:sldId id="258" r:id="rId6"/>
    <p:sldId id="269" r:id="rId7"/>
    <p:sldId id="262" r:id="rId8"/>
    <p:sldId id="267" r:id="rId9"/>
    <p:sldId id="260" r:id="rId10"/>
    <p:sldId id="272" r:id="rId11"/>
    <p:sldId id="263" r:id="rId12"/>
    <p:sldId id="276" r:id="rId13"/>
    <p:sldId id="259" r:id="rId14"/>
    <p:sldId id="265" r:id="rId15"/>
    <p:sldId id="268"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A92F27D-8847-40A7-A497-4F84122FB109}" v="1" dt="2023-08-15T17:49:12.61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823" autoAdjust="0"/>
    <p:restoredTop sz="94660"/>
  </p:normalViewPr>
  <p:slideViewPr>
    <p:cSldViewPr snapToGrid="0">
      <p:cViewPr varScale="1">
        <p:scale>
          <a:sx n="120" d="100"/>
          <a:sy n="120" d="100"/>
        </p:scale>
        <p:origin x="126" y="2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1.xml"/><Relationship Id="rId21" Type="http://schemas.microsoft.com/office/2015/10/relationships/revisionInfo" Target="revisionInfo.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33C420E-962F-456B-B4F0-4921828E9E07}" type="datetimeFigureOut">
              <a:rPr lang="en-US" smtClean="0"/>
              <a:t>8/15/2023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BC0E1D41-43E3-44DD-9EA2-DF7034493EB6}" type="slidenum">
              <a:rPr lang="en-US" smtClean="0"/>
              <a:t>‹#›</a:t>
            </a:fld>
            <a:endParaRPr lang="en-US" dirty="0"/>
          </a:p>
        </p:txBody>
      </p:sp>
    </p:spTree>
    <p:extLst>
      <p:ext uri="{BB962C8B-B14F-4D97-AF65-F5344CB8AC3E}">
        <p14:creationId xmlns:p14="http://schemas.microsoft.com/office/powerpoint/2010/main" val="3426297292"/>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C420E-962F-456B-B4F0-4921828E9E07}" type="datetimeFigureOut">
              <a:rPr lang="en-US" smtClean="0"/>
              <a:t>8/15/2023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C0E1D41-43E3-44DD-9EA2-DF7034493EB6}" type="slidenum">
              <a:rPr lang="en-US" smtClean="0"/>
              <a:t>‹#›</a:t>
            </a:fld>
            <a:endParaRPr lang="en-US" dirty="0"/>
          </a:p>
        </p:txBody>
      </p:sp>
    </p:spTree>
    <p:extLst>
      <p:ext uri="{BB962C8B-B14F-4D97-AF65-F5344CB8AC3E}">
        <p14:creationId xmlns:p14="http://schemas.microsoft.com/office/powerpoint/2010/main" val="36910428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C420E-962F-456B-B4F0-4921828E9E07}" type="datetimeFigureOut">
              <a:rPr lang="en-US" smtClean="0"/>
              <a:t>8/15/2023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C0E1D41-43E3-44DD-9EA2-DF7034493EB6}" type="slidenum">
              <a:rPr lang="en-US" smtClean="0"/>
              <a:t>‹#›</a:t>
            </a:fld>
            <a:endParaRPr lang="en-US" dirty="0"/>
          </a:p>
        </p:txBody>
      </p:sp>
    </p:spTree>
    <p:extLst>
      <p:ext uri="{BB962C8B-B14F-4D97-AF65-F5344CB8AC3E}">
        <p14:creationId xmlns:p14="http://schemas.microsoft.com/office/powerpoint/2010/main" val="5814914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C420E-962F-456B-B4F0-4921828E9E07}" type="datetimeFigureOut">
              <a:rPr lang="en-US" smtClean="0"/>
              <a:t>8/15/2023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C0E1D41-43E3-44DD-9EA2-DF7034493EB6}" type="slidenum">
              <a:rPr lang="en-US" smtClean="0"/>
              <a:t>‹#›</a:t>
            </a:fld>
            <a:endParaRPr lang="en-US" dirty="0"/>
          </a:p>
        </p:txBody>
      </p:sp>
    </p:spTree>
    <p:extLst>
      <p:ext uri="{BB962C8B-B14F-4D97-AF65-F5344CB8AC3E}">
        <p14:creationId xmlns:p14="http://schemas.microsoft.com/office/powerpoint/2010/main" val="31477436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8593667" y="6272784"/>
            <a:ext cx="2644309" cy="365125"/>
          </a:xfrm>
        </p:spPr>
        <p:txBody>
          <a:bodyPr/>
          <a:lstStyle/>
          <a:p>
            <a:fld id="{733C420E-962F-456B-B4F0-4921828E9E07}" type="datetimeFigureOut">
              <a:rPr lang="en-US" smtClean="0"/>
              <a:t>8/15/2023</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BC0E1D41-43E3-44DD-9EA2-DF7034493EB6}" type="slidenum">
              <a:rPr lang="en-US" smtClean="0"/>
              <a:t>‹#›</a:t>
            </a:fld>
            <a:endParaRPr lang="en-US" dirty="0"/>
          </a:p>
        </p:txBody>
      </p:sp>
    </p:spTree>
    <p:extLst>
      <p:ext uri="{BB962C8B-B14F-4D97-AF65-F5344CB8AC3E}">
        <p14:creationId xmlns:p14="http://schemas.microsoft.com/office/powerpoint/2010/main" val="3400701211"/>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33C420E-962F-456B-B4F0-4921828E9E07}" type="datetimeFigureOut">
              <a:rPr lang="en-US" smtClean="0"/>
              <a:t>8/15/2023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C0E1D41-43E3-44DD-9EA2-DF7034493EB6}" type="slidenum">
              <a:rPr lang="en-US" smtClean="0"/>
              <a:t>‹#›</a:t>
            </a:fld>
            <a:endParaRPr lang="en-US" dirty="0"/>
          </a:p>
        </p:txBody>
      </p:sp>
    </p:spTree>
    <p:extLst>
      <p:ext uri="{BB962C8B-B14F-4D97-AF65-F5344CB8AC3E}">
        <p14:creationId xmlns:p14="http://schemas.microsoft.com/office/powerpoint/2010/main" val="12959179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33C420E-962F-456B-B4F0-4921828E9E07}" type="datetimeFigureOut">
              <a:rPr lang="en-US" smtClean="0"/>
              <a:t>8/15/2023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C0E1D41-43E3-44DD-9EA2-DF7034493EB6}" type="slidenum">
              <a:rPr lang="en-US" smtClean="0"/>
              <a:t>‹#›</a:t>
            </a:fld>
            <a:endParaRPr lang="en-US" dirty="0"/>
          </a:p>
        </p:txBody>
      </p:sp>
    </p:spTree>
    <p:extLst>
      <p:ext uri="{BB962C8B-B14F-4D97-AF65-F5344CB8AC3E}">
        <p14:creationId xmlns:p14="http://schemas.microsoft.com/office/powerpoint/2010/main" val="26033918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33C420E-962F-456B-B4F0-4921828E9E07}" type="datetimeFigureOut">
              <a:rPr lang="en-US" smtClean="0"/>
              <a:t>8/15/2023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C0E1D41-43E3-44DD-9EA2-DF7034493EB6}" type="slidenum">
              <a:rPr lang="en-US" smtClean="0"/>
              <a:t>‹#›</a:t>
            </a:fld>
            <a:endParaRPr lang="en-US" dirty="0"/>
          </a:p>
        </p:txBody>
      </p:sp>
    </p:spTree>
    <p:extLst>
      <p:ext uri="{BB962C8B-B14F-4D97-AF65-F5344CB8AC3E}">
        <p14:creationId xmlns:p14="http://schemas.microsoft.com/office/powerpoint/2010/main" val="246841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3C420E-962F-456B-B4F0-4921828E9E07}" type="datetimeFigureOut">
              <a:rPr lang="en-US" smtClean="0"/>
              <a:t>8/15/2023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C0E1D41-43E3-44DD-9EA2-DF7034493EB6}" type="slidenum">
              <a:rPr lang="en-US" smtClean="0"/>
              <a:t>‹#›</a:t>
            </a:fld>
            <a:endParaRPr lang="en-US" dirty="0"/>
          </a:p>
        </p:txBody>
      </p:sp>
    </p:spTree>
    <p:extLst>
      <p:ext uri="{BB962C8B-B14F-4D97-AF65-F5344CB8AC3E}">
        <p14:creationId xmlns:p14="http://schemas.microsoft.com/office/powerpoint/2010/main" val="2163428955"/>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733C420E-962F-456B-B4F0-4921828E9E07}" type="datetimeFigureOut">
              <a:rPr lang="en-US" smtClean="0"/>
              <a:t>8/15/2023</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BC0E1D41-43E3-44DD-9EA2-DF7034493EB6}" type="slidenum">
              <a:rPr lang="en-US" smtClean="0"/>
              <a:t>‹#›</a:t>
            </a:fld>
            <a:endParaRPr lang="en-US" dirty="0"/>
          </a:p>
        </p:txBody>
      </p:sp>
    </p:spTree>
    <p:extLst>
      <p:ext uri="{BB962C8B-B14F-4D97-AF65-F5344CB8AC3E}">
        <p14:creationId xmlns:p14="http://schemas.microsoft.com/office/powerpoint/2010/main" val="4013088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733C420E-962F-456B-B4F0-4921828E9E07}" type="datetimeFigureOut">
              <a:rPr lang="en-US" smtClean="0"/>
              <a:t>8/15/2023</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BC0E1D41-43E3-44DD-9EA2-DF7034493EB6}" type="slidenum">
              <a:rPr lang="en-US" smtClean="0"/>
              <a:t>‹#›</a:t>
            </a:fld>
            <a:endParaRPr lang="en-US" dirty="0"/>
          </a:p>
        </p:txBody>
      </p:sp>
    </p:spTree>
    <p:extLst>
      <p:ext uri="{BB962C8B-B14F-4D97-AF65-F5344CB8AC3E}">
        <p14:creationId xmlns:p14="http://schemas.microsoft.com/office/powerpoint/2010/main" val="15828635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733C420E-962F-456B-B4F0-4921828E9E07}" type="datetimeFigureOut">
              <a:rPr lang="en-US" smtClean="0"/>
              <a:t>8/15/2023</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BC0E1D41-43E3-44DD-9EA2-DF7034493EB6}" type="slidenum">
              <a:rPr lang="en-US" smtClean="0"/>
              <a:t>‹#›</a:t>
            </a:fld>
            <a:endParaRPr lang="en-US" dirty="0"/>
          </a:p>
        </p:txBody>
      </p:sp>
    </p:spTree>
    <p:extLst>
      <p:ext uri="{BB962C8B-B14F-4D97-AF65-F5344CB8AC3E}">
        <p14:creationId xmlns:p14="http://schemas.microsoft.com/office/powerpoint/2010/main" val="2593801594"/>
      </p:ext>
    </p:extLst>
  </p:cSld>
  <p:clrMap bg1="lt1" tx1="dk1" bg2="lt2" tx2="dk2" accent1="accent1" accent2="accent2" accent3="accent3" accent4="accent4" accent5="accent5" accent6="accent6" hlink="hlink" folHlink="folHlink"/>
  <p:sldLayoutIdLst>
    <p:sldLayoutId id="2147484032" r:id="rId1"/>
    <p:sldLayoutId id="2147484033" r:id="rId2"/>
    <p:sldLayoutId id="2147484034" r:id="rId3"/>
    <p:sldLayoutId id="2147484035" r:id="rId4"/>
    <p:sldLayoutId id="2147484036" r:id="rId5"/>
    <p:sldLayoutId id="2147484037" r:id="rId6"/>
    <p:sldLayoutId id="2147484038" r:id="rId7"/>
    <p:sldLayoutId id="2147484039" r:id="rId8"/>
    <p:sldLayoutId id="2147484040" r:id="rId9"/>
    <p:sldLayoutId id="2147484041" r:id="rId10"/>
    <p:sldLayoutId id="2147484042"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astate.edu/a/registrar/" TargetMode="External"/><Relationship Id="rId2" Type="http://schemas.openxmlformats.org/officeDocument/2006/relationships/hyperlink" Target="http://www.astate.edu/" TargetMode="External"/><Relationship Id="rId1" Type="http://schemas.openxmlformats.org/officeDocument/2006/relationships/slideLayout" Target="../slideLayouts/slideLayout2.xml"/><Relationship Id="rId5" Type="http://schemas.openxmlformats.org/officeDocument/2006/relationships/hyperlink" Target="mailto:tfinch@astate.edu" TargetMode="External"/><Relationship Id="rId4" Type="http://schemas.openxmlformats.org/officeDocument/2006/relationships/hyperlink" Target="https://www.astate.edu/a/registrar/faculty-staff/"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astate.edu/college/graduate-school/resources/" TargetMode="External"/><Relationship Id="rId2" Type="http://schemas.openxmlformats.org/officeDocument/2006/relationships/hyperlink" Target="http://my.astate.edu/"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mailto:tfinch@astate.edu" TargetMode="External"/><Relationship Id="rId2" Type="http://schemas.openxmlformats.org/officeDocument/2006/relationships/hyperlink" Target="mailto:registrar@astate.edu"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astate.edu/a/registrar/students/registration/https:/www.astate.edu/a/registrar/students/appeals-committee/index.dotindex.dot"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astate.edu/a/registrar/students/registration/index.dot"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astate.edu/a/registrar/students/appeals-committee/index.dot"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4373" y="2018001"/>
            <a:ext cx="7503622" cy="899766"/>
          </a:xfrm>
        </p:spPr>
        <p:txBody>
          <a:bodyPr>
            <a:noAutofit/>
          </a:bodyPr>
          <a:lstStyle/>
          <a:p>
            <a:r>
              <a:rPr lang="en-US" sz="10000" dirty="0"/>
              <a:t>A-State</a:t>
            </a:r>
          </a:p>
        </p:txBody>
      </p:sp>
      <p:sp>
        <p:nvSpPr>
          <p:cNvPr id="3" name="Subtitle 2"/>
          <p:cNvSpPr>
            <a:spLocks noGrp="1"/>
          </p:cNvSpPr>
          <p:nvPr>
            <p:ph type="subTitle" idx="1"/>
          </p:nvPr>
        </p:nvSpPr>
        <p:spPr>
          <a:xfrm>
            <a:off x="4706224" y="3000895"/>
            <a:ext cx="4429463" cy="1197033"/>
          </a:xfrm>
        </p:spPr>
        <p:txBody>
          <a:bodyPr>
            <a:normAutofit/>
          </a:bodyPr>
          <a:lstStyle/>
          <a:p>
            <a:pPr algn="l"/>
            <a:r>
              <a:rPr lang="en-US" sz="7200" b="1" dirty="0"/>
              <a:t>Registrar</a:t>
            </a:r>
          </a:p>
        </p:txBody>
      </p:sp>
    </p:spTree>
    <p:extLst>
      <p:ext uri="{BB962C8B-B14F-4D97-AF65-F5344CB8AC3E}">
        <p14:creationId xmlns:p14="http://schemas.microsoft.com/office/powerpoint/2010/main" val="40775171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a:t>FERPA Failures 	</a:t>
            </a:r>
          </a:p>
        </p:txBody>
      </p:sp>
      <p:sp>
        <p:nvSpPr>
          <p:cNvPr id="3" name="Content Placeholder 2"/>
          <p:cNvSpPr>
            <a:spLocks noGrp="1"/>
          </p:cNvSpPr>
          <p:nvPr>
            <p:ph idx="1"/>
          </p:nvPr>
        </p:nvSpPr>
        <p:spPr>
          <a:xfrm>
            <a:off x="838200" y="1825625"/>
            <a:ext cx="10515600" cy="4400246"/>
          </a:xfrm>
        </p:spPr>
        <p:txBody>
          <a:bodyPr>
            <a:normAutofit/>
          </a:bodyPr>
          <a:lstStyle/>
          <a:p>
            <a:pPr marL="0" indent="0" algn="ctr">
              <a:buNone/>
            </a:pPr>
            <a:r>
              <a:rPr lang="en-US" sz="2700" b="1" dirty="0"/>
              <a:t>Please notify the Registrar when a violation occurs!</a:t>
            </a:r>
          </a:p>
          <a:p>
            <a:r>
              <a:rPr lang="en-US" sz="1900" dirty="0"/>
              <a:t>Only respond to the A-State email account</a:t>
            </a:r>
          </a:p>
          <a:p>
            <a:pPr lvl="1"/>
            <a:r>
              <a:rPr lang="en-US" sz="1700" dirty="0"/>
              <a:t>‘A response has been sent to your A-State email.</a:t>
            </a:r>
          </a:p>
          <a:p>
            <a:r>
              <a:rPr lang="en-US" sz="1900" dirty="0"/>
              <a:t>No reference to other students</a:t>
            </a:r>
          </a:p>
          <a:p>
            <a:r>
              <a:rPr lang="en-US" sz="1900" dirty="0"/>
              <a:t>Auto fill and mail merge can have unintended consequences</a:t>
            </a:r>
          </a:p>
        </p:txBody>
      </p:sp>
    </p:spTree>
    <p:extLst>
      <p:ext uri="{BB962C8B-B14F-4D97-AF65-F5344CB8AC3E}">
        <p14:creationId xmlns:p14="http://schemas.microsoft.com/office/powerpoint/2010/main" val="41222119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56846"/>
          </a:xfrm>
        </p:spPr>
        <p:txBody>
          <a:bodyPr/>
          <a:lstStyle/>
          <a:p>
            <a:pPr algn="ctr"/>
            <a:r>
              <a:rPr lang="en-US" b="1" dirty="0"/>
              <a:t>Registrar’s Webpage and Access </a:t>
            </a:r>
          </a:p>
        </p:txBody>
      </p:sp>
      <p:sp>
        <p:nvSpPr>
          <p:cNvPr id="3" name="Content Placeholder 2"/>
          <p:cNvSpPr>
            <a:spLocks noGrp="1"/>
          </p:cNvSpPr>
          <p:nvPr>
            <p:ph idx="1"/>
          </p:nvPr>
        </p:nvSpPr>
        <p:spPr>
          <a:xfrm>
            <a:off x="838200" y="1351800"/>
            <a:ext cx="10515600" cy="2048105"/>
          </a:xfrm>
        </p:spPr>
        <p:txBody>
          <a:bodyPr>
            <a:normAutofit/>
          </a:bodyPr>
          <a:lstStyle/>
          <a:p>
            <a:pPr lvl="1">
              <a:lnSpc>
                <a:spcPct val="150000"/>
              </a:lnSpc>
            </a:pPr>
            <a:r>
              <a:rPr lang="en-US" dirty="0"/>
              <a:t>Webpage can be accessed through A-Z Index on </a:t>
            </a:r>
            <a:r>
              <a:rPr lang="en-US" dirty="0">
                <a:hlinkClick r:id="rId2"/>
              </a:rPr>
              <a:t>www.astate.edu</a:t>
            </a:r>
            <a:r>
              <a:rPr lang="en-US" dirty="0"/>
              <a:t>; search for Registrar.</a:t>
            </a:r>
          </a:p>
          <a:p>
            <a:pPr marL="822960" lvl="3" indent="0">
              <a:lnSpc>
                <a:spcPct val="150000"/>
              </a:lnSpc>
              <a:buNone/>
            </a:pPr>
            <a:r>
              <a:rPr lang="en-US" sz="1800" dirty="0">
                <a:hlinkClick r:id="rId3"/>
              </a:rPr>
              <a:t>https://www.astate.edu/a/registrar/</a:t>
            </a:r>
            <a:r>
              <a:rPr lang="en-US" sz="1800" dirty="0"/>
              <a:t> </a:t>
            </a:r>
          </a:p>
          <a:p>
            <a:pPr lvl="1">
              <a:lnSpc>
                <a:spcPct val="150000"/>
              </a:lnSpc>
            </a:pPr>
            <a:r>
              <a:rPr lang="en-US" dirty="0"/>
              <a:t>Important information for faculty and staff is available at:</a:t>
            </a:r>
          </a:p>
          <a:p>
            <a:pPr marL="822960" lvl="3" indent="0">
              <a:lnSpc>
                <a:spcPct val="150000"/>
              </a:lnSpc>
              <a:buNone/>
            </a:pPr>
            <a:r>
              <a:rPr lang="en-US" sz="1800" dirty="0">
                <a:hlinkClick r:id="rId4"/>
              </a:rPr>
              <a:t>https://www.astate.edu/a/registrar/faculty-staff/</a:t>
            </a:r>
            <a:endParaRPr lang="en-US" sz="1800" dirty="0"/>
          </a:p>
          <a:p>
            <a:pPr lvl="1"/>
            <a:endParaRPr lang="en-US" dirty="0"/>
          </a:p>
        </p:txBody>
      </p:sp>
      <p:sp>
        <p:nvSpPr>
          <p:cNvPr id="4" name="Content Placeholder 2"/>
          <p:cNvSpPr txBox="1">
            <a:spLocks/>
          </p:cNvSpPr>
          <p:nvPr/>
        </p:nvSpPr>
        <p:spPr>
          <a:xfrm>
            <a:off x="990601" y="4123113"/>
            <a:ext cx="10515600" cy="229748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endParaRPr lang="en-US" dirty="0"/>
          </a:p>
        </p:txBody>
      </p:sp>
      <p:sp>
        <p:nvSpPr>
          <p:cNvPr id="5" name="Content Placeholder 2"/>
          <p:cNvSpPr txBox="1">
            <a:spLocks/>
          </p:cNvSpPr>
          <p:nvPr/>
        </p:nvSpPr>
        <p:spPr>
          <a:xfrm>
            <a:off x="838200" y="3466408"/>
            <a:ext cx="10515600" cy="295419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t>Banner Access: </a:t>
            </a:r>
          </a:p>
          <a:p>
            <a:pPr marL="0" indent="0">
              <a:lnSpc>
                <a:spcPct val="100000"/>
              </a:lnSpc>
              <a:buNone/>
            </a:pPr>
            <a:r>
              <a:rPr lang="en-US" sz="1900" dirty="0"/>
              <a:t>If you require an access to Banner, WebXtender (document management system) or Banner Self-Service,  please ask your department chair or supervisor to send us your request for access:</a:t>
            </a:r>
            <a:endParaRPr lang="en-US" sz="1800" dirty="0"/>
          </a:p>
          <a:p>
            <a:r>
              <a:rPr lang="en-US" sz="1800" dirty="0"/>
              <a:t>Tracy Finch - </a:t>
            </a:r>
            <a:r>
              <a:rPr lang="en-US" sz="1800" dirty="0">
                <a:hlinkClick r:id="rId5"/>
              </a:rPr>
              <a:t>tfinch@astate.edu</a:t>
            </a:r>
            <a:endParaRPr lang="en-US" sz="1800" dirty="0"/>
          </a:p>
          <a:p>
            <a:pPr marL="0" indent="0">
              <a:buNone/>
            </a:pPr>
            <a:endParaRPr lang="en-US" sz="1800" dirty="0"/>
          </a:p>
        </p:txBody>
      </p:sp>
    </p:spTree>
    <p:extLst>
      <p:ext uri="{BB962C8B-B14F-4D97-AF65-F5344CB8AC3E}">
        <p14:creationId xmlns:p14="http://schemas.microsoft.com/office/powerpoint/2010/main" val="6483660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9848" y="484632"/>
            <a:ext cx="10058400" cy="770590"/>
          </a:xfrm>
        </p:spPr>
        <p:txBody>
          <a:bodyPr>
            <a:noAutofit/>
          </a:bodyPr>
          <a:lstStyle/>
          <a:p>
            <a:pPr algn="ctr"/>
            <a:r>
              <a:rPr lang="en-US" b="1" dirty="0"/>
              <a:t>Faculty Tools and Forms</a:t>
            </a:r>
          </a:p>
        </p:txBody>
      </p:sp>
      <p:sp>
        <p:nvSpPr>
          <p:cNvPr id="3" name="Content Placeholder 2"/>
          <p:cNvSpPr>
            <a:spLocks noGrp="1"/>
          </p:cNvSpPr>
          <p:nvPr>
            <p:ph idx="1"/>
          </p:nvPr>
        </p:nvSpPr>
        <p:spPr>
          <a:xfrm>
            <a:off x="838200" y="1750810"/>
            <a:ext cx="10515600" cy="4351338"/>
          </a:xfrm>
        </p:spPr>
        <p:txBody>
          <a:bodyPr>
            <a:normAutofit fontScale="92500"/>
          </a:bodyPr>
          <a:lstStyle/>
          <a:p>
            <a:r>
              <a:rPr lang="en-US" sz="2500" dirty="0"/>
              <a:t>Faculty Tools and Forms can be accessed via the my.AState portal: </a:t>
            </a:r>
            <a:r>
              <a:rPr lang="en-US" sz="2500" dirty="0">
                <a:hlinkClick r:id="rId2"/>
              </a:rPr>
              <a:t>http://my.astate.edu/</a:t>
            </a:r>
            <a:r>
              <a:rPr lang="en-US" sz="2500" dirty="0"/>
              <a:t> under “Faculty Tools.” These include the graduation tracker for students who have filed an Intent to Graduate form and the </a:t>
            </a:r>
            <a:r>
              <a:rPr lang="en-US" sz="2500" dirty="0">
                <a:solidFill>
                  <a:srgbClr val="FF0000"/>
                </a:solidFill>
              </a:rPr>
              <a:t>Change of Major tool</a:t>
            </a:r>
            <a:r>
              <a:rPr lang="en-US" sz="2500" dirty="0"/>
              <a:t>, which must be submitted by a department or advisor before an undergraduate student’s major can be changed.</a:t>
            </a:r>
          </a:p>
          <a:p>
            <a:r>
              <a:rPr lang="en-US" sz="2500" dirty="0"/>
              <a:t>Also available are degree evaluation </a:t>
            </a:r>
            <a:r>
              <a:rPr lang="en-US" sz="2500" dirty="0">
                <a:solidFill>
                  <a:srgbClr val="FF0000"/>
                </a:solidFill>
              </a:rPr>
              <a:t>substitution course forms</a:t>
            </a:r>
            <a:r>
              <a:rPr lang="en-US" sz="2500" dirty="0"/>
              <a:t>, and requests for </a:t>
            </a:r>
            <a:r>
              <a:rPr lang="en-US" sz="2500" dirty="0">
                <a:solidFill>
                  <a:srgbClr val="FF0000"/>
                </a:solidFill>
              </a:rPr>
              <a:t>incomplete grade forms </a:t>
            </a:r>
            <a:r>
              <a:rPr lang="en-US" sz="2500" dirty="0"/>
              <a:t>and </a:t>
            </a:r>
            <a:r>
              <a:rPr lang="en-US" sz="2500" dirty="0">
                <a:solidFill>
                  <a:srgbClr val="FF0000"/>
                </a:solidFill>
              </a:rPr>
              <a:t>student semester-hour overload forms</a:t>
            </a:r>
            <a:r>
              <a:rPr lang="en-US" sz="2500" dirty="0"/>
              <a:t>.</a:t>
            </a:r>
          </a:p>
          <a:p>
            <a:r>
              <a:rPr lang="en-US" sz="2500" dirty="0"/>
              <a:t>Additional forms for graduate students, including </a:t>
            </a:r>
            <a:r>
              <a:rPr lang="en-US" sz="2500" dirty="0">
                <a:solidFill>
                  <a:srgbClr val="FF0000"/>
                </a:solidFill>
              </a:rPr>
              <a:t>comprehensive exam forms</a:t>
            </a:r>
            <a:r>
              <a:rPr lang="en-US" sz="2500" dirty="0"/>
              <a:t>, </a:t>
            </a:r>
            <a:r>
              <a:rPr lang="en-US" sz="2500" dirty="0">
                <a:solidFill>
                  <a:srgbClr val="FF0000"/>
                </a:solidFill>
              </a:rPr>
              <a:t>graduate assistant applications</a:t>
            </a:r>
            <a:r>
              <a:rPr lang="en-US" sz="2500" dirty="0"/>
              <a:t>, and </a:t>
            </a:r>
            <a:r>
              <a:rPr lang="en-US" sz="2500" dirty="0">
                <a:solidFill>
                  <a:srgbClr val="FF0000"/>
                </a:solidFill>
              </a:rPr>
              <a:t>thesis/dissertation forms </a:t>
            </a:r>
            <a:r>
              <a:rPr lang="en-US" sz="2500" dirty="0"/>
              <a:t>can be found on the graduate school website: </a:t>
            </a:r>
            <a:r>
              <a:rPr lang="en-US" sz="2500" dirty="0">
                <a:hlinkClick r:id="rId3"/>
              </a:rPr>
              <a:t>https://www.astate.edu/college/graduate-school/resources/</a:t>
            </a:r>
            <a:endParaRPr lang="en-US" sz="2500" dirty="0"/>
          </a:p>
          <a:p>
            <a:endParaRPr lang="en-US" sz="2500" dirty="0"/>
          </a:p>
          <a:p>
            <a:pPr marL="0" indent="0">
              <a:buNone/>
            </a:pPr>
            <a:endParaRPr lang="en-US" sz="2500" dirty="0"/>
          </a:p>
          <a:p>
            <a:endParaRPr lang="en-US" dirty="0"/>
          </a:p>
        </p:txBody>
      </p:sp>
    </p:spTree>
    <p:extLst>
      <p:ext uri="{BB962C8B-B14F-4D97-AF65-F5344CB8AC3E}">
        <p14:creationId xmlns:p14="http://schemas.microsoft.com/office/powerpoint/2010/main" val="28028528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9848" y="484632"/>
            <a:ext cx="10058400" cy="787215"/>
          </a:xfrm>
        </p:spPr>
        <p:txBody>
          <a:bodyPr>
            <a:noAutofit/>
          </a:bodyPr>
          <a:lstStyle/>
          <a:p>
            <a:pPr algn="ctr"/>
            <a:r>
              <a:rPr lang="en-US" b="1" dirty="0"/>
              <a:t>Contact</a:t>
            </a:r>
          </a:p>
        </p:txBody>
      </p:sp>
      <p:sp>
        <p:nvSpPr>
          <p:cNvPr id="3" name="Content Placeholder 2"/>
          <p:cNvSpPr>
            <a:spLocks noGrp="1"/>
          </p:cNvSpPr>
          <p:nvPr>
            <p:ph idx="1"/>
          </p:nvPr>
        </p:nvSpPr>
        <p:spPr/>
        <p:txBody>
          <a:bodyPr>
            <a:normAutofit lnSpcReduction="10000"/>
          </a:bodyPr>
          <a:lstStyle/>
          <a:p>
            <a:pPr marL="0" indent="0" algn="ctr">
              <a:buNone/>
            </a:pPr>
            <a:r>
              <a:rPr lang="en-US" sz="4000" dirty="0">
                <a:hlinkClick r:id="rId2"/>
              </a:rPr>
              <a:t>registrar@astate.edu</a:t>
            </a:r>
            <a:endParaRPr lang="en-US" sz="4000" dirty="0"/>
          </a:p>
          <a:p>
            <a:pPr marL="0" indent="0" algn="ctr">
              <a:buNone/>
            </a:pPr>
            <a:endParaRPr lang="en-US" sz="4000" dirty="0"/>
          </a:p>
          <a:p>
            <a:pPr marL="0" indent="0" algn="ctr">
              <a:buNone/>
            </a:pPr>
            <a:r>
              <a:rPr lang="en-US" sz="4000" dirty="0"/>
              <a:t>870-972-2031</a:t>
            </a:r>
          </a:p>
          <a:p>
            <a:pPr marL="0" indent="0" algn="ctr">
              <a:buNone/>
            </a:pPr>
            <a:endParaRPr lang="en-US" sz="4000" dirty="0"/>
          </a:p>
          <a:p>
            <a:pPr marL="0" indent="0" algn="ctr">
              <a:buNone/>
            </a:pPr>
            <a:r>
              <a:rPr lang="en-US" sz="4000" dirty="0">
                <a:hlinkClick r:id="rId3"/>
              </a:rPr>
              <a:t>tfinch@astate.edu</a:t>
            </a:r>
            <a:r>
              <a:rPr lang="en-US" sz="4000" dirty="0"/>
              <a:t> – Registrar</a:t>
            </a:r>
          </a:p>
          <a:p>
            <a:pPr marL="0" indent="0" algn="ctr">
              <a:buNone/>
            </a:pPr>
            <a:r>
              <a:rPr lang="en-US" sz="4000" dirty="0"/>
              <a:t>870-972-2562</a:t>
            </a:r>
          </a:p>
          <a:p>
            <a:pPr marL="0" indent="0">
              <a:buNone/>
            </a:pPr>
            <a:endParaRPr lang="en-US" dirty="0"/>
          </a:p>
        </p:txBody>
      </p:sp>
    </p:spTree>
    <p:extLst>
      <p:ext uri="{BB962C8B-B14F-4D97-AF65-F5344CB8AC3E}">
        <p14:creationId xmlns:p14="http://schemas.microsoft.com/office/powerpoint/2010/main" val="33661596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9848" y="484632"/>
            <a:ext cx="10058400" cy="828779"/>
          </a:xfrm>
        </p:spPr>
        <p:txBody>
          <a:bodyPr>
            <a:noAutofit/>
          </a:bodyPr>
          <a:lstStyle/>
          <a:p>
            <a:pPr algn="ctr"/>
            <a:r>
              <a:rPr lang="en-US" b="1" dirty="0"/>
              <a:t>New Semester </a:t>
            </a:r>
            <a:r>
              <a:rPr lang="en-US" b="1" dirty="0" err="1"/>
              <a:t>CheckList</a:t>
            </a:r>
            <a:r>
              <a:rPr lang="en-US" b="1" dirty="0"/>
              <a:t>	</a:t>
            </a:r>
          </a:p>
        </p:txBody>
      </p:sp>
      <p:sp>
        <p:nvSpPr>
          <p:cNvPr id="3" name="Content Placeholder 2"/>
          <p:cNvSpPr>
            <a:spLocks noGrp="1"/>
          </p:cNvSpPr>
          <p:nvPr>
            <p:ph idx="1"/>
          </p:nvPr>
        </p:nvSpPr>
        <p:spPr/>
        <p:txBody>
          <a:bodyPr>
            <a:normAutofit/>
          </a:bodyPr>
          <a:lstStyle/>
          <a:p>
            <a:pPr>
              <a:buFontTx/>
              <a:buChar char="-"/>
            </a:pPr>
            <a:r>
              <a:rPr lang="en-US" sz="2500" dirty="0"/>
              <a:t>WN Grading (withdrawal for non-attendance)</a:t>
            </a:r>
          </a:p>
          <a:p>
            <a:pPr>
              <a:buFontTx/>
              <a:buChar char="-"/>
            </a:pPr>
            <a:r>
              <a:rPr lang="en-US" sz="2500" dirty="0"/>
              <a:t>Late Registration (day 6 – 10)</a:t>
            </a:r>
          </a:p>
          <a:p>
            <a:pPr>
              <a:buFontTx/>
              <a:buChar char="-"/>
            </a:pPr>
            <a:r>
              <a:rPr lang="en-US" sz="2500" dirty="0"/>
              <a:t>Grading</a:t>
            </a:r>
          </a:p>
          <a:p>
            <a:pPr lvl="1">
              <a:buFontTx/>
              <a:buChar char="-"/>
            </a:pPr>
            <a:r>
              <a:rPr lang="en-US" sz="2300" dirty="0"/>
              <a:t>Mid-Term grading</a:t>
            </a:r>
          </a:p>
          <a:p>
            <a:pPr lvl="1">
              <a:buFontTx/>
              <a:buChar char="-"/>
            </a:pPr>
            <a:r>
              <a:rPr lang="en-US" sz="2300" dirty="0"/>
              <a:t>Final Grading</a:t>
            </a:r>
          </a:p>
          <a:p>
            <a:pPr>
              <a:buFontTx/>
              <a:buChar char="-"/>
            </a:pPr>
            <a:r>
              <a:rPr lang="en-US" sz="2300" dirty="0"/>
              <a:t>Undergraduate Graduation and Academic Credit Appeals Committee</a:t>
            </a:r>
          </a:p>
          <a:p>
            <a:pPr>
              <a:buFontTx/>
              <a:buChar char="-"/>
            </a:pPr>
            <a:r>
              <a:rPr lang="en-US" sz="2500" dirty="0"/>
              <a:t>Graduation</a:t>
            </a:r>
          </a:p>
          <a:p>
            <a:pPr>
              <a:buFontTx/>
              <a:buChar char="-"/>
            </a:pPr>
            <a:r>
              <a:rPr lang="en-US" sz="2500" dirty="0"/>
              <a:t>FERPA</a:t>
            </a:r>
          </a:p>
          <a:p>
            <a:pPr marL="0" indent="0">
              <a:buNone/>
            </a:pPr>
            <a:endParaRPr lang="en-US" dirty="0"/>
          </a:p>
          <a:p>
            <a:pPr marL="0" indent="0">
              <a:buNone/>
            </a:pPr>
            <a:endParaRPr lang="en-US" dirty="0"/>
          </a:p>
          <a:p>
            <a:endParaRPr lang="en-US" dirty="0"/>
          </a:p>
        </p:txBody>
      </p:sp>
    </p:spTree>
    <p:extLst>
      <p:ext uri="{BB962C8B-B14F-4D97-AF65-F5344CB8AC3E}">
        <p14:creationId xmlns:p14="http://schemas.microsoft.com/office/powerpoint/2010/main" val="40138577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a:t>WN Grading </a:t>
            </a:r>
            <a:br>
              <a:rPr lang="en-US" b="1" dirty="0"/>
            </a:br>
            <a:r>
              <a:rPr lang="en-US" b="1" dirty="0"/>
              <a:t>	</a:t>
            </a:r>
          </a:p>
        </p:txBody>
      </p:sp>
      <p:sp>
        <p:nvSpPr>
          <p:cNvPr id="3" name="Content Placeholder 2"/>
          <p:cNvSpPr>
            <a:spLocks noGrp="1"/>
          </p:cNvSpPr>
          <p:nvPr>
            <p:ph idx="1"/>
          </p:nvPr>
        </p:nvSpPr>
        <p:spPr>
          <a:xfrm>
            <a:off x="838200" y="1825625"/>
            <a:ext cx="10515600" cy="3954390"/>
          </a:xfrm>
        </p:spPr>
        <p:txBody>
          <a:bodyPr>
            <a:normAutofit/>
          </a:bodyPr>
          <a:lstStyle/>
          <a:p>
            <a:pPr>
              <a:lnSpc>
                <a:spcPct val="100000"/>
              </a:lnSpc>
            </a:pPr>
            <a:r>
              <a:rPr lang="en-US" dirty="0"/>
              <a:t>Withdrawal for non-attendance</a:t>
            </a:r>
          </a:p>
          <a:p>
            <a:pPr>
              <a:lnSpc>
                <a:spcPct val="100000"/>
              </a:lnSpc>
            </a:pPr>
            <a:r>
              <a:rPr lang="en-US" dirty="0"/>
              <a:t>You actually assign a grade of WN</a:t>
            </a:r>
          </a:p>
          <a:p>
            <a:pPr>
              <a:lnSpc>
                <a:spcPct val="100000"/>
              </a:lnSpc>
            </a:pPr>
            <a:r>
              <a:rPr lang="en-US" dirty="0"/>
              <a:t>Lack of participation costs us $$$</a:t>
            </a:r>
          </a:p>
          <a:p>
            <a:pPr>
              <a:lnSpc>
                <a:spcPct val="100000"/>
              </a:lnSpc>
            </a:pPr>
            <a:r>
              <a:rPr lang="en-US" dirty="0"/>
              <a:t>Students should take responsibility but…</a:t>
            </a:r>
          </a:p>
          <a:p>
            <a:pPr>
              <a:lnSpc>
                <a:spcPct val="100000"/>
              </a:lnSpc>
            </a:pPr>
            <a:r>
              <a:rPr lang="en-US" dirty="0"/>
              <a:t>You can reinstate.</a:t>
            </a:r>
          </a:p>
          <a:p>
            <a:pPr>
              <a:lnSpc>
                <a:spcPct val="100000"/>
              </a:lnSpc>
            </a:pPr>
            <a:r>
              <a:rPr lang="en-US" dirty="0"/>
              <a:t>Day 5 – noon on day 11; Enter WN in Banner Self-Service</a:t>
            </a:r>
          </a:p>
          <a:p>
            <a:pPr>
              <a:lnSpc>
                <a:spcPct val="100000"/>
              </a:lnSpc>
            </a:pPr>
            <a:r>
              <a:rPr lang="en-US" dirty="0"/>
              <a:t>Watch for emails (usually day 6 – noon day 11)</a:t>
            </a:r>
          </a:p>
          <a:p>
            <a:pPr marL="274320" lvl="1" indent="0">
              <a:buNone/>
            </a:pPr>
            <a:endParaRPr lang="en-US" b="1" dirty="0"/>
          </a:p>
        </p:txBody>
      </p:sp>
    </p:spTree>
    <p:extLst>
      <p:ext uri="{BB962C8B-B14F-4D97-AF65-F5344CB8AC3E}">
        <p14:creationId xmlns:p14="http://schemas.microsoft.com/office/powerpoint/2010/main" val="7886279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Late Registration</a:t>
            </a:r>
            <a:br>
              <a:rPr lang="en-US" b="1" dirty="0"/>
            </a:br>
            <a:r>
              <a:rPr lang="en-US" b="1" dirty="0"/>
              <a:t>	</a:t>
            </a:r>
          </a:p>
        </p:txBody>
      </p:sp>
      <p:sp>
        <p:nvSpPr>
          <p:cNvPr id="3" name="Content Placeholder 2"/>
          <p:cNvSpPr>
            <a:spLocks noGrp="1"/>
          </p:cNvSpPr>
          <p:nvPr>
            <p:ph idx="1"/>
          </p:nvPr>
        </p:nvSpPr>
        <p:spPr>
          <a:xfrm>
            <a:off x="764770" y="1592869"/>
            <a:ext cx="10648605" cy="4516985"/>
          </a:xfrm>
        </p:spPr>
        <p:txBody>
          <a:bodyPr>
            <a:normAutofit fontScale="92500" lnSpcReduction="20000"/>
          </a:bodyPr>
          <a:lstStyle/>
          <a:p>
            <a:pPr>
              <a:lnSpc>
                <a:spcPct val="110000"/>
              </a:lnSpc>
            </a:pPr>
            <a:r>
              <a:rPr lang="en-US" dirty="0"/>
              <a:t>Class Days 1 – 5:  Students may add classes via Banner Self-Service (Weekends and holidays do not count).  No faculty permission is required.</a:t>
            </a:r>
          </a:p>
          <a:p>
            <a:pPr>
              <a:lnSpc>
                <a:spcPct val="110000"/>
              </a:lnSpc>
            </a:pPr>
            <a:endParaRPr lang="en-US" dirty="0"/>
          </a:p>
          <a:p>
            <a:pPr>
              <a:lnSpc>
                <a:spcPct val="110000"/>
              </a:lnSpc>
            </a:pPr>
            <a:r>
              <a:rPr lang="en-US" dirty="0"/>
              <a:t>Class Days 6 -10:  Students may add classes late using a paper form available on the A-State website.</a:t>
            </a:r>
          </a:p>
          <a:p>
            <a:pPr lvl="1">
              <a:lnSpc>
                <a:spcPct val="110000"/>
              </a:lnSpc>
            </a:pPr>
            <a:endParaRPr lang="en-US" dirty="0"/>
          </a:p>
          <a:p>
            <a:pPr lvl="1">
              <a:lnSpc>
                <a:spcPct val="110000"/>
              </a:lnSpc>
            </a:pPr>
            <a:r>
              <a:rPr lang="en-US" dirty="0"/>
              <a:t>Instructor indicates approval for late add on the form.</a:t>
            </a:r>
          </a:p>
          <a:p>
            <a:pPr lvl="1">
              <a:lnSpc>
                <a:spcPct val="110000"/>
              </a:lnSpc>
            </a:pPr>
            <a:r>
              <a:rPr lang="en-US" dirty="0"/>
              <a:t>Faculty </a:t>
            </a:r>
            <a:r>
              <a:rPr lang="en-US" b="1" dirty="0"/>
              <a:t>do not </a:t>
            </a:r>
            <a:r>
              <a:rPr lang="en-US" dirty="0"/>
              <a:t>have to approve late course additions.  No approval = no addition. </a:t>
            </a:r>
          </a:p>
          <a:p>
            <a:pPr lvl="1">
              <a:lnSpc>
                <a:spcPct val="110000"/>
              </a:lnSpc>
            </a:pPr>
            <a:r>
              <a:rPr lang="en-US" dirty="0"/>
              <a:t>Faculty who approve late additions are indicating their class grading policy allows for students who have missed the days prior to the late addition have the opportunity to still have a successful course outcome.</a:t>
            </a:r>
          </a:p>
          <a:p>
            <a:pPr marL="274320" lvl="1" indent="0">
              <a:buNone/>
            </a:pPr>
            <a:endParaRPr lang="en-US" dirty="0"/>
          </a:p>
          <a:p>
            <a:pPr marL="274320" lvl="1" indent="0">
              <a:buNone/>
            </a:pPr>
            <a:endParaRPr lang="en-US" sz="1900" b="1" i="1" u="sng" dirty="0"/>
          </a:p>
          <a:p>
            <a:pPr marL="274320" lvl="1" indent="0">
              <a:buNone/>
            </a:pPr>
            <a:r>
              <a:rPr lang="en-US" sz="1700" b="1" i="1" dirty="0"/>
              <a:t>Information on Late Registration can be found at:</a:t>
            </a:r>
          </a:p>
          <a:p>
            <a:pPr marL="548640" lvl="2" indent="0">
              <a:lnSpc>
                <a:spcPct val="110000"/>
              </a:lnSpc>
              <a:buNone/>
            </a:pPr>
            <a:r>
              <a:rPr lang="en-US" sz="1700" dirty="0">
                <a:hlinkClick r:id="rId2"/>
              </a:rPr>
              <a:t>https://www.astate.edu/a/registrar/students/registration/index.dot</a:t>
            </a:r>
            <a:endParaRPr lang="en-US" sz="1700" dirty="0"/>
          </a:p>
          <a:p>
            <a:pPr marL="548640" lvl="2" indent="0">
              <a:lnSpc>
                <a:spcPct val="110000"/>
              </a:lnSpc>
              <a:buNone/>
            </a:pPr>
            <a:endParaRPr lang="en-US" sz="1700" dirty="0"/>
          </a:p>
        </p:txBody>
      </p:sp>
    </p:spTree>
    <p:extLst>
      <p:ext uri="{BB962C8B-B14F-4D97-AF65-F5344CB8AC3E}">
        <p14:creationId xmlns:p14="http://schemas.microsoft.com/office/powerpoint/2010/main" val="1250695845"/>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900" b="1" dirty="0"/>
              <a:t>Grading </a:t>
            </a:r>
          </a:p>
        </p:txBody>
      </p:sp>
      <p:sp>
        <p:nvSpPr>
          <p:cNvPr id="3" name="Content Placeholder 2"/>
          <p:cNvSpPr>
            <a:spLocks noGrp="1"/>
          </p:cNvSpPr>
          <p:nvPr>
            <p:ph idx="1"/>
          </p:nvPr>
        </p:nvSpPr>
        <p:spPr/>
        <p:txBody>
          <a:bodyPr>
            <a:normAutofit/>
          </a:bodyPr>
          <a:lstStyle/>
          <a:p>
            <a:pPr>
              <a:lnSpc>
                <a:spcPct val="100000"/>
              </a:lnSpc>
            </a:pPr>
            <a:r>
              <a:rPr lang="en-US" dirty="0"/>
              <a:t>Mid-Term grading</a:t>
            </a:r>
          </a:p>
          <a:p>
            <a:pPr lvl="1">
              <a:lnSpc>
                <a:spcPct val="100000"/>
              </a:lnSpc>
            </a:pPr>
            <a:r>
              <a:rPr lang="en-US" dirty="0"/>
              <a:t>We don’t enter late / missing grades</a:t>
            </a:r>
          </a:p>
          <a:p>
            <a:pPr>
              <a:lnSpc>
                <a:spcPct val="100000"/>
              </a:lnSpc>
            </a:pPr>
            <a:r>
              <a:rPr lang="en-US" dirty="0"/>
              <a:t>Final grading…..you are on the list for a reason…..</a:t>
            </a:r>
          </a:p>
          <a:p>
            <a:pPr lvl="1">
              <a:lnSpc>
                <a:spcPct val="100000"/>
              </a:lnSpc>
            </a:pPr>
            <a:r>
              <a:rPr lang="en-US" dirty="0"/>
              <a:t>Missed on or more students</a:t>
            </a:r>
          </a:p>
          <a:p>
            <a:pPr lvl="1">
              <a:lnSpc>
                <a:spcPct val="100000"/>
              </a:lnSpc>
            </a:pPr>
            <a:r>
              <a:rPr lang="en-US" dirty="0"/>
              <a:t>Did not hit the enter button in self-service</a:t>
            </a:r>
          </a:p>
          <a:p>
            <a:pPr lvl="1">
              <a:lnSpc>
                <a:spcPct val="100000"/>
              </a:lnSpc>
            </a:pPr>
            <a:r>
              <a:rPr lang="en-US" dirty="0"/>
              <a:t>Faculty cannot drop/withdraw students except during WN </a:t>
            </a:r>
          </a:p>
          <a:p>
            <a:pPr lvl="2">
              <a:lnSpc>
                <a:spcPct val="100000"/>
              </a:lnSpc>
            </a:pPr>
            <a:r>
              <a:rPr lang="en-US" dirty="0"/>
              <a:t>Students should drop themselves via self-service</a:t>
            </a:r>
          </a:p>
          <a:p>
            <a:pPr>
              <a:lnSpc>
                <a:spcPct val="100000"/>
              </a:lnSpc>
            </a:pPr>
            <a:endParaRPr lang="en-US" dirty="0"/>
          </a:p>
          <a:p>
            <a:pPr marL="0" indent="0">
              <a:buNone/>
            </a:pPr>
            <a:endParaRPr lang="en-US" dirty="0"/>
          </a:p>
        </p:txBody>
      </p:sp>
    </p:spTree>
    <p:extLst>
      <p:ext uri="{BB962C8B-B14F-4D97-AF65-F5344CB8AC3E}">
        <p14:creationId xmlns:p14="http://schemas.microsoft.com/office/powerpoint/2010/main" val="6037376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9848" y="484632"/>
            <a:ext cx="10058400" cy="828779"/>
          </a:xfrm>
        </p:spPr>
        <p:txBody>
          <a:bodyPr>
            <a:noAutofit/>
          </a:bodyPr>
          <a:lstStyle/>
          <a:p>
            <a:pPr algn="ctr"/>
            <a:r>
              <a:rPr lang="en-US" b="1" dirty="0"/>
              <a:t>Grading</a:t>
            </a:r>
          </a:p>
        </p:txBody>
      </p:sp>
      <p:sp>
        <p:nvSpPr>
          <p:cNvPr id="3" name="Content Placeholder 2"/>
          <p:cNvSpPr>
            <a:spLocks noGrp="1"/>
          </p:cNvSpPr>
          <p:nvPr>
            <p:ph idx="1"/>
          </p:nvPr>
        </p:nvSpPr>
        <p:spPr/>
        <p:txBody>
          <a:bodyPr>
            <a:normAutofit fontScale="85000" lnSpcReduction="20000"/>
          </a:bodyPr>
          <a:lstStyle/>
          <a:p>
            <a:r>
              <a:rPr lang="en-US" dirty="0"/>
              <a:t>What is the difference between WN, F, and FN grades?</a:t>
            </a:r>
          </a:p>
          <a:p>
            <a:pPr lvl="1"/>
            <a:endParaRPr lang="en-US" b="1" u="sng" dirty="0"/>
          </a:p>
          <a:p>
            <a:pPr lvl="1"/>
            <a:r>
              <a:rPr lang="en-US" b="1" u="sng" dirty="0"/>
              <a:t>WN</a:t>
            </a:r>
            <a:r>
              <a:rPr lang="en-US" dirty="0"/>
              <a:t> Grading is done during the first 11 class days.  Indicates students who have </a:t>
            </a:r>
            <a:r>
              <a:rPr lang="en-US" b="1" i="1" u="sng" dirty="0"/>
              <a:t>not</a:t>
            </a:r>
            <a:r>
              <a:rPr lang="en-US" dirty="0"/>
              <a:t> attended (logged in or completed an assignment for online courses).</a:t>
            </a:r>
          </a:p>
          <a:p>
            <a:pPr lvl="1"/>
            <a:endParaRPr lang="en-US" b="1" u="sng" dirty="0"/>
          </a:p>
          <a:p>
            <a:pPr lvl="1"/>
            <a:r>
              <a:rPr lang="en-US" b="1" u="sng" dirty="0"/>
              <a:t>F</a:t>
            </a:r>
            <a:r>
              <a:rPr lang="en-US" dirty="0"/>
              <a:t> Failure for performance that does not meet minimum course requirements and for which no degree credit is justified</a:t>
            </a:r>
          </a:p>
          <a:p>
            <a:pPr lvl="1"/>
            <a:endParaRPr lang="en-US" b="1" u="sng" dirty="0"/>
          </a:p>
          <a:p>
            <a:pPr lvl="1"/>
            <a:r>
              <a:rPr lang="en-US" b="1" u="sng" dirty="0"/>
              <a:t>FN</a:t>
            </a:r>
            <a:r>
              <a:rPr lang="en-US" dirty="0"/>
              <a:t> Failure to attend and not drop or withdraw from the University</a:t>
            </a:r>
          </a:p>
          <a:p>
            <a:pPr lvl="1"/>
            <a:endParaRPr lang="en-US" dirty="0"/>
          </a:p>
          <a:p>
            <a:pPr>
              <a:lnSpc>
                <a:spcPct val="120000"/>
              </a:lnSpc>
            </a:pPr>
            <a:r>
              <a:rPr lang="en-US" dirty="0"/>
              <a:t>Faculty will be notified of their missing grades by the Registrar’s Office during the final grading period. The Registrar’s Office will also reach out to departments. All grades must be entered in </a:t>
            </a:r>
            <a:r>
              <a:rPr lang="en-US" b="1" dirty="0"/>
              <a:t>Banner Self-Service </a:t>
            </a:r>
            <a:r>
              <a:rPr lang="en-US" dirty="0"/>
              <a:t>by the grading deadline. </a:t>
            </a:r>
            <a:endParaRPr lang="en-US" b="1" dirty="0"/>
          </a:p>
          <a:p>
            <a:pPr marL="274320" lvl="1" indent="0">
              <a:buNone/>
            </a:pPr>
            <a:endParaRPr lang="en-US" sz="1700" b="1" i="1" dirty="0"/>
          </a:p>
          <a:p>
            <a:pPr marL="274320" lvl="1" indent="0">
              <a:buNone/>
            </a:pPr>
            <a:r>
              <a:rPr lang="en-US" sz="1700" b="1" i="1" dirty="0"/>
              <a:t>Information on Grading can be found at:</a:t>
            </a:r>
          </a:p>
          <a:p>
            <a:pPr marL="548640" lvl="2" indent="0">
              <a:lnSpc>
                <a:spcPct val="110000"/>
              </a:lnSpc>
              <a:buNone/>
            </a:pPr>
            <a:r>
              <a:rPr lang="en-US" sz="1700" dirty="0">
                <a:hlinkClick r:id="rId2"/>
              </a:rPr>
              <a:t>https://www.astate.edu/a/registrar/students/registration/index.dot</a:t>
            </a:r>
            <a:r>
              <a:rPr lang="en-US" dirty="0"/>
              <a:t>	</a:t>
            </a:r>
            <a:r>
              <a:rPr lang="en-US" b="1" i="1" u="sng" dirty="0"/>
              <a:t> </a:t>
            </a:r>
          </a:p>
          <a:p>
            <a:endParaRPr lang="en-US" b="1" i="1" u="sng" dirty="0"/>
          </a:p>
          <a:p>
            <a:endParaRPr lang="en-US" b="1" u="sng" dirty="0"/>
          </a:p>
          <a:p>
            <a:endParaRPr lang="en-US" dirty="0"/>
          </a:p>
        </p:txBody>
      </p:sp>
    </p:spTree>
    <p:extLst>
      <p:ext uri="{BB962C8B-B14F-4D97-AF65-F5344CB8AC3E}">
        <p14:creationId xmlns:p14="http://schemas.microsoft.com/office/powerpoint/2010/main" val="24311295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t>Undergraduate Graduation &amp; Academic Credit Appeals Committee </a:t>
            </a:r>
          </a:p>
        </p:txBody>
      </p:sp>
      <p:sp>
        <p:nvSpPr>
          <p:cNvPr id="3" name="Content Placeholder 2"/>
          <p:cNvSpPr>
            <a:spLocks noGrp="1"/>
          </p:cNvSpPr>
          <p:nvPr>
            <p:ph idx="1"/>
          </p:nvPr>
        </p:nvSpPr>
        <p:spPr>
          <a:xfrm>
            <a:off x="1069848" y="2121407"/>
            <a:ext cx="10058400" cy="4287705"/>
          </a:xfrm>
        </p:spPr>
        <p:txBody>
          <a:bodyPr>
            <a:normAutofit lnSpcReduction="10000"/>
          </a:bodyPr>
          <a:lstStyle/>
          <a:p>
            <a:pPr marL="0" indent="0">
              <a:buNone/>
            </a:pPr>
            <a:endParaRPr lang="en-US" sz="2600" dirty="0"/>
          </a:p>
          <a:p>
            <a:r>
              <a:rPr lang="en-US" sz="2600" dirty="0"/>
              <a:t>Committee for students contesting decisions on university requirements such as graduation requirements, academic suspension, and academic credit. </a:t>
            </a:r>
          </a:p>
          <a:p>
            <a:endParaRPr lang="en-US" sz="2600" dirty="0"/>
          </a:p>
          <a:p>
            <a:r>
              <a:rPr lang="en-US" sz="2600" dirty="0"/>
              <a:t>Committee usually meets 1st Wednesday of the Month at 2:30 PM </a:t>
            </a:r>
            <a:endParaRPr lang="en-US" dirty="0"/>
          </a:p>
          <a:p>
            <a:pPr marL="0" indent="0">
              <a:buNone/>
            </a:pPr>
            <a:endParaRPr lang="en-US" b="1" i="1" u="sng" dirty="0"/>
          </a:p>
          <a:p>
            <a:pPr marL="274320" lvl="1" indent="0">
              <a:buNone/>
            </a:pPr>
            <a:endParaRPr lang="en-US" sz="1700" b="1" i="1" dirty="0"/>
          </a:p>
          <a:p>
            <a:pPr marL="274320" lvl="1" indent="0">
              <a:buNone/>
            </a:pPr>
            <a:r>
              <a:rPr lang="en-US" sz="1700" b="1" i="1" dirty="0"/>
              <a:t>Information on UGACAC can be found at:</a:t>
            </a:r>
          </a:p>
          <a:p>
            <a:pPr marL="548640" lvl="2" indent="0">
              <a:lnSpc>
                <a:spcPct val="150000"/>
              </a:lnSpc>
              <a:buNone/>
            </a:pPr>
            <a:r>
              <a:rPr lang="en-US" dirty="0">
                <a:hlinkClick r:id="rId2"/>
              </a:rPr>
              <a:t>https://www.astate.edu/a/registrar/students/appeals-committee/index.dot</a:t>
            </a:r>
            <a:endParaRPr lang="en-US" b="1" i="1" dirty="0"/>
          </a:p>
          <a:p>
            <a:pPr marL="274320" lvl="1" indent="0">
              <a:buNone/>
            </a:pPr>
            <a:endParaRPr lang="en-US" sz="1700" b="1" i="1" dirty="0"/>
          </a:p>
        </p:txBody>
      </p:sp>
    </p:spTree>
    <p:extLst>
      <p:ext uri="{BB962C8B-B14F-4D97-AF65-F5344CB8AC3E}">
        <p14:creationId xmlns:p14="http://schemas.microsoft.com/office/powerpoint/2010/main" val="3453970595"/>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9848" y="484632"/>
            <a:ext cx="10058400" cy="828779"/>
          </a:xfrm>
        </p:spPr>
        <p:txBody>
          <a:bodyPr>
            <a:noAutofit/>
          </a:bodyPr>
          <a:lstStyle/>
          <a:p>
            <a:pPr algn="ctr"/>
            <a:r>
              <a:rPr lang="en-US" b="1" dirty="0"/>
              <a:t>Graduation </a:t>
            </a:r>
          </a:p>
        </p:txBody>
      </p:sp>
      <p:sp>
        <p:nvSpPr>
          <p:cNvPr id="3" name="Content Placeholder 2"/>
          <p:cNvSpPr>
            <a:spLocks noGrp="1"/>
          </p:cNvSpPr>
          <p:nvPr>
            <p:ph idx="1"/>
          </p:nvPr>
        </p:nvSpPr>
        <p:spPr/>
        <p:txBody>
          <a:bodyPr>
            <a:normAutofit/>
          </a:bodyPr>
          <a:lstStyle/>
          <a:p>
            <a:r>
              <a:rPr lang="en-US" dirty="0"/>
              <a:t>Two conferral dates per semester with one ceremony </a:t>
            </a:r>
          </a:p>
          <a:p>
            <a:pPr lvl="1"/>
            <a:r>
              <a:rPr lang="en-US" dirty="0"/>
              <a:t>Currently ceremony for each semester (fall/December, spring/May, summer/August)</a:t>
            </a:r>
          </a:p>
          <a:p>
            <a:r>
              <a:rPr lang="en-US" dirty="0"/>
              <a:t>Student must file an Intent (please remind your advisees)</a:t>
            </a:r>
          </a:p>
          <a:p>
            <a:r>
              <a:rPr lang="en-US" dirty="0"/>
              <a:t>No check sheets required but you need to do an audit and notify us of any problems like missing transfer work</a:t>
            </a:r>
          </a:p>
          <a:p>
            <a:r>
              <a:rPr lang="en-US" dirty="0"/>
              <a:t>We have a Degree Audit system (Degree Works) and offer training</a:t>
            </a:r>
          </a:p>
        </p:txBody>
      </p:sp>
    </p:spTree>
    <p:extLst>
      <p:ext uri="{BB962C8B-B14F-4D97-AF65-F5344CB8AC3E}">
        <p14:creationId xmlns:p14="http://schemas.microsoft.com/office/powerpoint/2010/main" val="38991324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900" b="1" dirty="0"/>
              <a:t>Family Educational Rights </a:t>
            </a:r>
            <a:br>
              <a:rPr lang="en-US" sz="4900" b="1" dirty="0"/>
            </a:br>
            <a:r>
              <a:rPr lang="en-US" sz="4900" b="1" dirty="0"/>
              <a:t>and Privacy Act (FERPA)</a:t>
            </a:r>
            <a:endParaRPr lang="en-US" sz="4900" dirty="0"/>
          </a:p>
        </p:txBody>
      </p:sp>
      <p:sp>
        <p:nvSpPr>
          <p:cNvPr id="3" name="Content Placeholder 2"/>
          <p:cNvSpPr>
            <a:spLocks noGrp="1"/>
          </p:cNvSpPr>
          <p:nvPr>
            <p:ph idx="1"/>
          </p:nvPr>
        </p:nvSpPr>
        <p:spPr/>
        <p:txBody>
          <a:bodyPr>
            <a:normAutofit lnSpcReduction="10000"/>
          </a:bodyPr>
          <a:lstStyle/>
          <a:p>
            <a:pPr marL="0" indent="0">
              <a:lnSpc>
                <a:spcPct val="150000"/>
              </a:lnSpc>
              <a:buNone/>
            </a:pPr>
            <a:r>
              <a:rPr lang="en-US" b="1" dirty="0"/>
              <a:t>Education Record</a:t>
            </a:r>
          </a:p>
          <a:p>
            <a:r>
              <a:rPr lang="en-US" dirty="0"/>
              <a:t>Education records are those records, files, documents, and other materials which contain information directly related to a student and are maintained by ASU or a person acting for ASU.</a:t>
            </a:r>
          </a:p>
          <a:p>
            <a:endParaRPr lang="en-US" dirty="0"/>
          </a:p>
          <a:p>
            <a:pPr marL="0" indent="0">
              <a:buNone/>
            </a:pPr>
            <a:r>
              <a:rPr lang="en-US" b="1" dirty="0"/>
              <a:t>Directory Information</a:t>
            </a:r>
            <a:endParaRPr lang="en-US" dirty="0"/>
          </a:p>
          <a:p>
            <a:r>
              <a:rPr lang="en-US" dirty="0"/>
              <a:t>Designated as student’s name; local and permanent physical addresses; electronic mail addresses; telephone listings; photographs and electronic images; date and place of birth; major field of study; participation in officially recognized activities and sports; weight and height of members of athletic teams; dates of attendance; degrees and awards received; and the most recent previous educational agency or institution attended by the student.</a:t>
            </a:r>
          </a:p>
        </p:txBody>
      </p:sp>
    </p:spTree>
    <p:extLst>
      <p:ext uri="{BB962C8B-B14F-4D97-AF65-F5344CB8AC3E}">
        <p14:creationId xmlns:p14="http://schemas.microsoft.com/office/powerpoint/2010/main" val="52074778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205C56DEEFAE24C825606D9E694B183" ma:contentTypeVersion="14" ma:contentTypeDescription="Create a new document." ma:contentTypeScope="" ma:versionID="01cba1e365f4dc188e3bc9bc6b8c8aec">
  <xsd:schema xmlns:xsd="http://www.w3.org/2001/XMLSchema" xmlns:xs="http://www.w3.org/2001/XMLSchema" xmlns:p="http://schemas.microsoft.com/office/2006/metadata/properties" xmlns:ns2="ddbcaeb8-a875-4ba5-84d7-b228aa7b38da" xmlns:ns3="0b744598-b840-4b18-84c0-37b4fc0b4b20" targetNamespace="http://schemas.microsoft.com/office/2006/metadata/properties" ma:root="true" ma:fieldsID="db2984dadd12cc83197b88fe1e10617f" ns2:_="" ns3:_="">
    <xsd:import namespace="ddbcaeb8-a875-4ba5-84d7-b228aa7b38da"/>
    <xsd:import namespace="0b744598-b840-4b18-84c0-37b4fc0b4b2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ObjectDetectorVersions" minOccurs="0"/>
                <xsd:element ref="ns2:MediaLengthInSeconds" minOccurs="0"/>
                <xsd:element ref="ns2:MediaServiceLocation" minOccurs="0"/>
                <xsd:element ref="ns2:MediaServiceGenerationTime" minOccurs="0"/>
                <xsd:element ref="ns2:MediaServiceEventHashCode" minOccurs="0"/>
                <xsd:element ref="ns3:SharedWithUsers" minOccurs="0"/>
                <xsd:element ref="ns3:SharedWithDetail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bcaeb8-a875-4ba5-84d7-b228aa7b38d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MediaServiceLocation" ma:index="13" nillable="true" ma:displayName="Location" ma:indexed="true"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472b6a5b-3128-433d-b933-fedcf56c28ab" ma:termSetId="09814cd3-568e-fe90-9814-8d621ff8fb84" ma:anchorId="fba54fb3-c3e1-fe81-a776-ca4b69148c4d" ma:open="true" ma:isKeyword="false">
      <xsd:complexType>
        <xsd:sequence>
          <xsd:element ref="pc:Terms" minOccurs="0" maxOccurs="1"/>
        </xsd:sequence>
      </xsd:complexType>
    </xsd:element>
    <xsd:element name="MediaServiceOCR" ma:index="21"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b744598-b840-4b18-84c0-37b4fc0b4b20"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80dd92bb-0a5e-4e8e-8b93-5f3d7db2addd}" ma:internalName="TaxCatchAll" ma:showField="CatchAllData" ma:web="0b744598-b840-4b18-84c0-37b4fc0b4b2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580CC3A-6A95-4E4A-B3C0-CD7C7CE0A4B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dbcaeb8-a875-4ba5-84d7-b228aa7b38da"/>
    <ds:schemaRef ds:uri="0b744598-b840-4b18-84c0-37b4fc0b4b2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7977BEE-9101-4EE5-9577-ECA76E13FF9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TM03090434[[fn=Wood Type]]</Template>
  <TotalTime>3061</TotalTime>
  <Words>978</Words>
  <Application>Microsoft Office PowerPoint</Application>
  <PresentationFormat>Widescreen</PresentationFormat>
  <Paragraphs>101</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Rockwell</vt:lpstr>
      <vt:lpstr>Rockwell Condensed</vt:lpstr>
      <vt:lpstr>Wingdings</vt:lpstr>
      <vt:lpstr>Wood Type</vt:lpstr>
      <vt:lpstr>A-State</vt:lpstr>
      <vt:lpstr>New Semester CheckList </vt:lpstr>
      <vt:lpstr>WN Grading   </vt:lpstr>
      <vt:lpstr>Late Registration  </vt:lpstr>
      <vt:lpstr>Grading </vt:lpstr>
      <vt:lpstr>Grading</vt:lpstr>
      <vt:lpstr>Undergraduate Graduation &amp; Academic Credit Appeals Committee </vt:lpstr>
      <vt:lpstr>Graduation </vt:lpstr>
      <vt:lpstr>Family Educational Rights  and Privacy Act (FERPA)</vt:lpstr>
      <vt:lpstr>FERPA Failures  </vt:lpstr>
      <vt:lpstr>Registrar’s Webpage and Access </vt:lpstr>
      <vt:lpstr>Faculty Tools and Forms</vt:lpstr>
      <vt:lpstr>Contact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Grading</dc:title>
  <dc:creator>TRACY FINCH</dc:creator>
  <cp:lastModifiedBy>Alyssa Wells</cp:lastModifiedBy>
  <cp:revision>46</cp:revision>
  <dcterms:created xsi:type="dcterms:W3CDTF">2020-08-13T17:06:30Z</dcterms:created>
  <dcterms:modified xsi:type="dcterms:W3CDTF">2023-08-15T17:49:21Z</dcterms:modified>
</cp:coreProperties>
</file>